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56" r:id="rId2"/>
    <p:sldId id="257" r:id="rId3"/>
    <p:sldId id="258" r:id="rId4"/>
    <p:sldId id="272" r:id="rId5"/>
    <p:sldId id="274" r:id="rId6"/>
    <p:sldId id="277" r:id="rId7"/>
    <p:sldId id="282" r:id="rId8"/>
    <p:sldId id="280" r:id="rId9"/>
    <p:sldId id="284" r:id="rId10"/>
    <p:sldId id="270" r:id="rId11"/>
    <p:sldId id="275" r:id="rId12"/>
    <p:sldId id="260" r:id="rId13"/>
    <p:sldId id="287" r:id="rId14"/>
    <p:sldId id="293" r:id="rId15"/>
    <p:sldId id="285" r:id="rId16"/>
    <p:sldId id="286" r:id="rId17"/>
    <p:sldId id="296" r:id="rId18"/>
    <p:sldId id="299" r:id="rId19"/>
    <p:sldId id="300" r:id="rId20"/>
    <p:sldId id="297" r:id="rId21"/>
    <p:sldId id="288" r:id="rId22"/>
    <p:sldId id="289" r:id="rId23"/>
    <p:sldId id="290" r:id="rId24"/>
    <p:sldId id="291" r:id="rId25"/>
    <p:sldId id="298" r:id="rId26"/>
    <p:sldId id="294" r:id="rId27"/>
    <p:sldId id="29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486811-8E40-4506-917E-04D428CA9AFC}">
          <p14:sldIdLst>
            <p14:sldId id="256"/>
            <p14:sldId id="257"/>
            <p14:sldId id="258"/>
            <p14:sldId id="272"/>
            <p14:sldId id="274"/>
            <p14:sldId id="277"/>
            <p14:sldId id="282"/>
            <p14:sldId id="280"/>
            <p14:sldId id="284"/>
            <p14:sldId id="270"/>
            <p14:sldId id="275"/>
            <p14:sldId id="260"/>
            <p14:sldId id="287"/>
            <p14:sldId id="293"/>
            <p14:sldId id="285"/>
            <p14:sldId id="286"/>
            <p14:sldId id="296"/>
            <p14:sldId id="299"/>
            <p14:sldId id="300"/>
            <p14:sldId id="297"/>
            <p14:sldId id="288"/>
            <p14:sldId id="289"/>
            <p14:sldId id="290"/>
            <p14:sldId id="291"/>
            <p14:sldId id="298"/>
            <p14:sldId id="294"/>
            <p14:sldId id="295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8D"/>
    <a:srgbClr val="01FF00"/>
    <a:srgbClr val="7B87B1"/>
    <a:srgbClr val="EA42BE"/>
    <a:srgbClr val="FC0000"/>
    <a:srgbClr val="00FF00"/>
    <a:srgbClr val="5FBBB0"/>
    <a:srgbClr val="1D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3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16F6-876A-46EC-830D-DE4D9F46346F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6AAC7-B74A-48E8-841A-BDDA799A83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5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Barcode </a:t>
            </a:r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Dimension 2.6*5.6*5.6cm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Screen  4.2 * 3.9 inches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004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5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mA =	I</a:t>
            </a:r>
          </a:p>
          <a:p>
            <a:r>
              <a:rPr lang="en-US" dirty="0"/>
              <a:t>Built in buzzer </a:t>
            </a:r>
          </a:p>
          <a:p>
            <a:r>
              <a:rPr lang="en-US" dirty="0"/>
              <a:t>Built in led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94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85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41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888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37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56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327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3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24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2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52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6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5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1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97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6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C3A-F3EC-431D-BD4C-85B7465FC644}" type="datetimeFigureOut">
              <a:rPr lang="en-IL" smtClean="0"/>
              <a:t>04/12/2024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14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B21E-BC88-7B05-6A5D-FB9D3C5B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441" y="174903"/>
            <a:ext cx="684711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presentation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Barcode CHECKER 7681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1C7C-90D4-7C95-6E22-DFCE3B524AA4}"/>
              </a:ext>
            </a:extLst>
          </p:cNvPr>
          <p:cNvSpPr txBox="1"/>
          <p:nvPr/>
        </p:nvSpPr>
        <p:spPr>
          <a:xfrm>
            <a:off x="1999779" y="2746637"/>
            <a:ext cx="6847117" cy="36498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Students: Omar Sharafy, Muhammad Biadsy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Instructor: Mony Orbach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Lab: HSDSL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Spring Semester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35A3-AAF1-30C3-7459-70687F11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40" y="5642637"/>
            <a:ext cx="6847117" cy="12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25BEC-21F0-5CDE-7AFC-A0CB9B1D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15" y="1941748"/>
            <a:ext cx="3289738" cy="26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7859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ESP32</a:t>
            </a:r>
            <a:endParaRPr lang="he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119" y="1981200"/>
            <a:ext cx="8946541" cy="4876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Includes many drivers that make programming easier.</a:t>
            </a:r>
          </a:p>
          <a:p>
            <a:r>
              <a:rPr lang="en-US" dirty="0">
                <a:cs typeface="Arial" panose="020B0604020202020204" pitchFamily="34" charset="0"/>
              </a:rPr>
              <a:t>Advantages over Arduino nano: speed and memory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2 cores.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E114C7-DB38-4EF0-91F4-07D34D224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40900"/>
              </p:ext>
            </p:extLst>
          </p:nvPr>
        </p:nvGraphicFramePr>
        <p:xfrm>
          <a:off x="1455577" y="3429000"/>
          <a:ext cx="687687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2290">
                  <a:extLst>
                    <a:ext uri="{9D8B030D-6E8A-4147-A177-3AD203B41FA5}">
                      <a16:colId xmlns:a16="http://schemas.microsoft.com/office/drawing/2014/main" val="3152711524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4131672903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2419015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0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 rate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80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520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MB flash memory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32 KB flash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858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B9BF9-1A34-134E-42A6-66C54E2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19" y="812666"/>
            <a:ext cx="1549480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2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564D-05A9-4FF9-2F8B-417AD06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Barcode reader - </a:t>
            </a:r>
            <a:r>
              <a:rPr lang="en-US" b="1" i="0" dirty="0">
                <a:solidFill>
                  <a:srgbClr val="000000"/>
                </a:solidFill>
                <a:effectLst/>
                <a:latin typeface="TT Norms Pro"/>
              </a:rPr>
              <a:t>GM810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0B70-FC01-0B59-421A-A25F0E5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641"/>
          </a:xfrm>
        </p:spPr>
        <p:txBody>
          <a:bodyPr>
            <a:normAutofit/>
          </a:bodyPr>
          <a:lstStyle/>
          <a:p>
            <a:r>
              <a:rPr lang="en-US" dirty="0"/>
              <a:t>2D Barcode scanner.</a:t>
            </a:r>
          </a:p>
          <a:p>
            <a:r>
              <a:rPr lang="en-US" dirty="0"/>
              <a:t>Ledes to scan the barcodes easily.</a:t>
            </a:r>
          </a:p>
          <a:p>
            <a:r>
              <a:rPr lang="en-US" dirty="0"/>
              <a:t>Built in buzzer while scanning.</a:t>
            </a:r>
          </a:p>
          <a:p>
            <a:r>
              <a:rPr lang="en-US" dirty="0"/>
              <a:t>Supports UART that can be controlled via Arduino development Environment &amp; communicate with ESP32.</a:t>
            </a:r>
          </a:p>
          <a:p>
            <a:r>
              <a:rPr lang="en-US" dirty="0"/>
              <a:t>powered with 5V.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5D58-C6E9-DB44-BC7D-69AEAF1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8" y="929414"/>
            <a:ext cx="2463927" cy="20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20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417E-E7E4-488F-8BAD-86DAD29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Arduino developing environment </a:t>
            </a:r>
            <a:br>
              <a:rPr lang="en-US" b="1" dirty="0">
                <a:cs typeface="Arial" panose="020B0604020202020204" pitchFamily="34" charset="0"/>
              </a:rPr>
            </a:b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90D6-5F03-A582-D7FA-132F9B6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10756674" cy="45262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the ESP32.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Rich collection of libraries for various sensors and communication protocols.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Easy to use and quickly start coding.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wide range of applications.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0BDF-9948-18BE-5789-8357D3EF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33" y="868920"/>
            <a:ext cx="2248016" cy="222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786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7EE-BDFD-649D-9355-C4B973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- </a:t>
            </a:r>
            <a:r>
              <a:rPr lang="da-DK" dirty="0"/>
              <a:t>3.2 TFT SPI 240x320 V1.0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9BC0-DADD-EEEA-06BC-EDBF343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8359"/>
            <a:ext cx="9905999" cy="3541714"/>
          </a:xfrm>
        </p:spPr>
        <p:txBody>
          <a:bodyPr/>
          <a:lstStyle/>
          <a:p>
            <a:r>
              <a:rPr lang="en-US" dirty="0"/>
              <a:t>3.2 inch.</a:t>
            </a:r>
          </a:p>
          <a:p>
            <a:r>
              <a:rPr lang="en-US" dirty="0"/>
              <a:t>240X320 pixels.</a:t>
            </a:r>
          </a:p>
          <a:p>
            <a:r>
              <a:rPr lang="en-US" dirty="0"/>
              <a:t>Supports SPI that can be controlled via Arduino development Environment &amp; communicate with ESP32. </a:t>
            </a:r>
          </a:p>
          <a:p>
            <a:r>
              <a:rPr lang="en-US" dirty="0"/>
              <a:t> Can be powered with 3.3V.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319-B855-4654-DE1A-F10A9B4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19" y="1066799"/>
            <a:ext cx="3302170" cy="20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3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AE68F-EFBA-4261-543D-4F0EFA5F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563195-6CAC-E0E5-DD3E-BFE63D8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91440"/>
            <a:ext cx="9905998" cy="512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Electrical schematic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TOP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5D5C-9926-337E-13F0-B3D4B511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5" y="1478571"/>
            <a:ext cx="5056633" cy="39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1A9E-C7C5-1F4A-4306-4097C390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78570"/>
            <a:ext cx="4729035" cy="3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BOTTOM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2E56-C8AD-5ACB-D656-CF8DB8C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667547"/>
            <a:ext cx="4573588" cy="379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146B3-3D86-198D-4D39-474C7AAB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34" y="1667546"/>
            <a:ext cx="4573588" cy="37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9794-BED4-43E0-AFCD-E6F5D72F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E69-E74F-1A5A-9A4B-5F26A7B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552950"/>
          </a:xfrm>
        </p:spPr>
        <p:txBody>
          <a:bodyPr/>
          <a:lstStyle/>
          <a:p>
            <a:r>
              <a:rPr lang="en-US" dirty="0"/>
              <a:t>Most component were tested separately without the PCB successfully.</a:t>
            </a:r>
          </a:p>
          <a:p>
            <a:endParaRPr lang="en-US" dirty="0"/>
          </a:p>
          <a:p>
            <a:r>
              <a:rPr lang="en-US" dirty="0"/>
              <a:t>While testing the components on the PCB, Some of mistakes was founded at the display &amp; SD connection.</a:t>
            </a:r>
          </a:p>
          <a:p>
            <a:endParaRPr lang="en-US" dirty="0"/>
          </a:p>
          <a:p>
            <a:r>
              <a:rPr lang="en-US" dirty="0"/>
              <a:t>So, we were forced to re-wire to correct the connections, </a:t>
            </a:r>
          </a:p>
          <a:p>
            <a:pPr marL="0" indent="0">
              <a:buNone/>
            </a:pPr>
            <a:r>
              <a:rPr lang="en-US" dirty="0"/>
              <a:t>And took us some time to fix &amp; re-validate things.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C87A-6C1F-0AE3-0C2A-09B50A48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53" y="3987747"/>
            <a:ext cx="2752772" cy="2662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0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5266-03BD-4EF1-C5AA-D6AA6C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7A03-8CFD-A6AA-DF1A-82DBBAA52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It’s need special GPIO’s “SPI”.</a:t>
            </a:r>
          </a:p>
          <a:p>
            <a:endParaRPr lang="en-US" dirty="0"/>
          </a:p>
          <a:p>
            <a:r>
              <a:rPr lang="en-US" dirty="0"/>
              <a:t>First wrong connection is CLK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IO13 re-wired to IO18.</a:t>
            </a:r>
          </a:p>
          <a:p>
            <a:endParaRPr lang="en-US" dirty="0"/>
          </a:p>
          <a:p>
            <a:r>
              <a:rPr lang="en-US" dirty="0"/>
              <a:t>Second wrong connection is DC</a:t>
            </a:r>
            <a:r>
              <a:rPr lang="en-US" dirty="0">
                <a:sym typeface="Wingdings" panose="05000000000000000000" pitchFamily="2" charset="2"/>
              </a:rPr>
              <a:t>IO19 re-wired to IO5.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MOSIIO23 and CS32 is connected correctly.</a:t>
            </a:r>
          </a:p>
        </p:txBody>
      </p:sp>
    </p:spTree>
    <p:extLst>
      <p:ext uri="{BB962C8B-B14F-4D97-AF65-F5344CB8AC3E}">
        <p14:creationId xmlns:p14="http://schemas.microsoft.com/office/powerpoint/2010/main" val="222775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FE9E-37FD-4783-43A0-3CE69A6F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F568-1B1E-C19A-C469-1110C1EA0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need special GPIO’s “SPI”.</a:t>
            </a:r>
          </a:p>
          <a:p>
            <a:r>
              <a:rPr lang="en-US" dirty="0"/>
              <a:t>The 4 pins of SD slot were incorrect connections.</a:t>
            </a:r>
          </a:p>
          <a:p>
            <a:r>
              <a:rPr lang="en-US" dirty="0"/>
              <a:t>We use the same pins as the screen SPI pins except the CS</a:t>
            </a:r>
            <a:r>
              <a:rPr lang="en-US" dirty="0">
                <a:sym typeface="Wingdings" panose="05000000000000000000" pitchFamily="2" charset="2"/>
              </a:rPr>
              <a:t>26.</a:t>
            </a:r>
          </a:p>
          <a:p>
            <a:r>
              <a:rPr lang="en-US" dirty="0">
                <a:sym typeface="Wingdings" panose="05000000000000000000" pitchFamily="2" charset="2"/>
              </a:rPr>
              <a:t>It was difficult to use the other SPI pins, we must re-wire other components.</a:t>
            </a:r>
          </a:p>
          <a:p>
            <a:r>
              <a:rPr lang="en-US" dirty="0">
                <a:sym typeface="Wingdings" panose="05000000000000000000" pitchFamily="2" charset="2"/>
              </a:rPr>
              <a:t>By the CS we control which device can receive data with SPI interface pins,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Screen/SD.</a:t>
            </a:r>
          </a:p>
        </p:txBody>
      </p:sp>
    </p:spTree>
    <p:extLst>
      <p:ext uri="{BB962C8B-B14F-4D97-AF65-F5344CB8AC3E}">
        <p14:creationId xmlns:p14="http://schemas.microsoft.com/office/powerpoint/2010/main" val="20430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FAD-F3FB-0923-1C59-4F14DD5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9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BACKGOUND &amp; Motivation</a:t>
            </a:r>
            <a:endParaRPr lang="en-IL" dirty="0"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0F586-B5B1-0F90-1763-D969C1A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04"/>
            <a:ext cx="9905999" cy="50961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In Hospitals, Samples are collected from patients and labeled with unique barcode stickers, this prosses relays mainly on </a:t>
            </a:r>
            <a:r>
              <a:rPr lang="en-US" b="1" dirty="0"/>
              <a:t>Visual Checking.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/>
              <a:t>Visual Checking:</a:t>
            </a:r>
            <a:r>
              <a:rPr lang="en-US" dirty="0"/>
              <a:t> In the lab, samples are checked visually against patient barcodes in the system.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Potential Issues:</a:t>
            </a:r>
            <a:r>
              <a:rPr lang="en-US" dirty="0"/>
              <a:t> High number of samples can cause confusion and mix-ups, resulting in issuing wrong meds and treatments.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FC0000"/>
                </a:solidFill>
              </a:rPr>
              <a:t>Challenge of Visual Comparison:</a:t>
            </a:r>
            <a:r>
              <a:rPr lang="en-US" dirty="0">
                <a:solidFill>
                  <a:srgbClr val="FC0000"/>
                </a:solidFill>
              </a:rPr>
              <a:t> Visual comparison of barcodes is challenging for lab personnel (Or any human for that matter).</a:t>
            </a:r>
            <a:endParaRPr lang="en-IL" dirty="0">
              <a:solidFill>
                <a:srgbClr val="FC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47578-DC86-AD50-065C-CBC201B68078}"/>
              </a:ext>
            </a:extLst>
          </p:cNvPr>
          <p:cNvSpPr/>
          <p:nvPr/>
        </p:nvSpPr>
        <p:spPr>
          <a:xfrm>
            <a:off x="1462167" y="1195602"/>
            <a:ext cx="10729833" cy="105388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02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C99-F48B-803C-11AE-0954A11C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Screen test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D1B96-379F-E559-E6CE-06298DEE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40" y="0"/>
            <a:ext cx="4599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C5BF-927C-92EB-C05A-67C4ACF8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82745" y="2216092"/>
            <a:ext cx="3289351" cy="4070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23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677-C694-ADE4-C68B-1B3B97CC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ACAE-AE6C-77B8-BE2A-6A9ED35A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device about 50$ as we aimed.</a:t>
            </a:r>
          </a:p>
          <a:p>
            <a:r>
              <a:rPr lang="en-US" dirty="0"/>
              <a:t>Small device as we aimed:</a:t>
            </a:r>
          </a:p>
          <a:p>
            <a:pPr lvl="1"/>
            <a:r>
              <a:rPr lang="en-US" dirty="0"/>
              <a:t>The display, switches &amp; leds placed at the PCB.</a:t>
            </a:r>
          </a:p>
          <a:p>
            <a:pPr lvl="1"/>
            <a:r>
              <a:rPr lang="en-US" dirty="0"/>
              <a:t>Barcode will be placed close to the PCB at the opposite side of the display.</a:t>
            </a:r>
          </a:p>
          <a:p>
            <a:pPr lvl="1"/>
            <a:r>
              <a:rPr lang="en-US" dirty="0"/>
              <a:t>The SD placed at the PCB hidden in the box.</a:t>
            </a:r>
          </a:p>
          <a:p>
            <a:pPr lvl="1"/>
            <a:r>
              <a:rPr lang="en-US" dirty="0"/>
              <a:t>Battery will be hidden in the box close to the PCB top side.</a:t>
            </a:r>
          </a:p>
          <a:p>
            <a:r>
              <a:rPr lang="en-US" dirty="0"/>
              <a:t>Device that meets all the functional requirements.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5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2F3-DBC2-8D6C-2D24-7EA12D8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C847A-948E-43AF-09EF-4CB95A9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722247"/>
            <a:ext cx="4873752" cy="341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27A08-7F13-1224-F41D-BB98CD86A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22247"/>
            <a:ext cx="5058091" cy="341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63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25987-4432-A274-0038-0DF19D581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221215"/>
            <a:ext cx="471286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8E70EA2-A1AF-3258-2DAA-E46510A0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518" y="1665713"/>
            <a:ext cx="155778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Strat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713-A99C-7C52-F870-98B9081F2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215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96A51DE-D655-A1D4-4491-58339B6A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183" y="1603057"/>
            <a:ext cx="3328817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golden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mall rectangular device with a white screen and wires&#10;&#10;Description automatically generated">
            <a:extLst>
              <a:ext uri="{FF2B5EF4-FFF2-40B4-BE49-F238E27FC236}">
                <a16:creationId xmlns:a16="http://schemas.microsoft.com/office/drawing/2014/main" id="{9A3F5951-BE4B-D567-3957-F08AE8907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3541956"/>
            <a:ext cx="4712862" cy="2894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1321D53-9F4E-D4E1-C717-7B3E443B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194" y="5013616"/>
            <a:ext cx="3194376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target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mall rectangular device with a red screen and wires&#10;&#10;Description automatically generated">
            <a:extLst>
              <a:ext uri="{FF2B5EF4-FFF2-40B4-BE49-F238E27FC236}">
                <a16:creationId xmlns:a16="http://schemas.microsoft.com/office/drawing/2014/main" id="{EBBE38B6-943E-4EB5-D252-7F154CFC4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7872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66FB2BE-F991-A19A-171E-E6A13898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68" y="4989412"/>
            <a:ext cx="3507131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creen with a black text&#10;&#10;Description automatically generated">
            <a:extLst>
              <a:ext uri="{FF2B5EF4-FFF2-40B4-BE49-F238E27FC236}">
                <a16:creationId xmlns:a16="http://schemas.microsoft.com/office/drawing/2014/main" id="{46671E44-1EFA-FD64-1CB7-4E96EEDC7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74320"/>
            <a:ext cx="4663440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8429DC-5F7C-7087-990C-4A7B5822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584" y="1653884"/>
            <a:ext cx="2061898" cy="1775116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Blue LED,  indicates identical barcodes</a:t>
            </a:r>
            <a:endParaRPr kumimoji="0" lang="en-IL" sz="16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4780-E6B4-5846-E737-523F0DED8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274320"/>
            <a:ext cx="4663438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2C7C29-3D65-FC24-5DCE-89257DD0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292" y="1892808"/>
            <a:ext cx="321424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screen</a:t>
            </a:r>
            <a:endParaRPr lang="en-IL" sz="16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22A20-669E-1711-AA14-EBF4EA276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794760"/>
            <a:ext cx="4663440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DC5C2860-F0B4-71E2-673C-A8093B11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043" y="5297768"/>
            <a:ext cx="2052981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5FE4F-8210-8786-283E-5B93CC8CC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3794760"/>
            <a:ext cx="4663438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1217565-70CC-275D-9895-F0232F54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64" y="5297768"/>
            <a:ext cx="1752600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6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1A24-43AA-3C3E-76C5-6C284279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device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8AB-B14D-00DB-E059-F170B949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Project video.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1767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E531-C886-44DB-961A-3E483A5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5397-FD97-DFCD-226A-7FF45CC3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1338"/>
          </a:xfrm>
        </p:spPr>
        <p:txBody>
          <a:bodyPr>
            <a:normAutofit/>
          </a:bodyPr>
          <a:lstStyle/>
          <a:p>
            <a:r>
              <a:rPr lang="en-US" dirty="0"/>
              <a:t>Compare 2D barcodes Golden with Target barcode, identical/different.</a:t>
            </a:r>
          </a:p>
          <a:p>
            <a:r>
              <a:rPr lang="en-US" dirty="0"/>
              <a:t>Display results.</a:t>
            </a:r>
          </a:p>
          <a:p>
            <a:r>
              <a:rPr lang="en-US" dirty="0"/>
              <a:t>WIFI interface as an AP and web page.</a:t>
            </a:r>
          </a:p>
          <a:p>
            <a:r>
              <a:rPr lang="en-US" dirty="0"/>
              <a:t>Chargeable with type-C cable.</a:t>
            </a:r>
          </a:p>
          <a:p>
            <a:r>
              <a:rPr lang="en-US" dirty="0"/>
              <a:t>SD that holds the log of the comparisons results.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164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306-4879-D32A-C12F-11C8C7A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for a follow-up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9750-5CBB-6960-809C-761E8B38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75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An accessible server easily to search barcodes and find mistakes.</a:t>
            </a:r>
          </a:p>
          <a:p>
            <a:r>
              <a:rPr lang="en-US" dirty="0"/>
              <a:t>Connect the device to the server to save the results.</a:t>
            </a:r>
          </a:p>
          <a:p>
            <a:r>
              <a:rPr lang="en-US" dirty="0"/>
              <a:t>New PCB with the corrected electrical schematic (we provide 2 possible alternatives for a correct E.E Scheme)</a:t>
            </a:r>
            <a:r>
              <a:rPr lang="ar-JO" dirty="0"/>
              <a:t> </a:t>
            </a:r>
            <a:r>
              <a:rPr lang="en-US" dirty="0"/>
              <a:t>.</a:t>
            </a:r>
          </a:p>
          <a:p>
            <a:r>
              <a:rPr lang="en-US" dirty="0"/>
              <a:t>Add a buzzer to provide a sound effect with the results, eliminating the need to rely solely on visually "seeing" the results.</a:t>
            </a:r>
            <a:endParaRPr lang="ar-JO" dirty="0"/>
          </a:p>
          <a:p>
            <a:r>
              <a:rPr lang="en-US" dirty="0"/>
              <a:t>Application to control the device:</a:t>
            </a:r>
          </a:p>
          <a:p>
            <a:pPr lvl="1"/>
            <a:r>
              <a:rPr lang="en-US" dirty="0"/>
              <a:t>Access SD results data</a:t>
            </a:r>
          </a:p>
          <a:p>
            <a:pPr lvl="1"/>
            <a:r>
              <a:rPr lang="en-US" dirty="0"/>
              <a:t>Change mode of scanning</a:t>
            </a:r>
          </a:p>
          <a:p>
            <a:pPr lvl="1"/>
            <a:r>
              <a:rPr lang="en-US" dirty="0"/>
              <a:t>Set  the device </a:t>
            </a:r>
          </a:p>
          <a:p>
            <a:pPr lvl="1"/>
            <a:r>
              <a:rPr lang="en-US" dirty="0"/>
              <a:t>Alternative screen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6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6398-C3B9-7287-4CC2-E5D36BB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094930"/>
            <a:ext cx="11475720" cy="3787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dirty="0"/>
            </a:br>
            <a:r>
              <a:rPr lang="en-US" sz="5000" dirty="0"/>
              <a:t>Thank you for listening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we appreciate your help </a:t>
            </a:r>
            <a:br>
              <a:rPr lang="en-US" sz="5000" dirty="0"/>
            </a:br>
            <a:r>
              <a:rPr lang="en-US" sz="5000" dirty="0"/>
              <a:t>and guidance</a:t>
            </a:r>
            <a:r>
              <a:rPr lang="en-US" sz="5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444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14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Arial" panose="020B0604020202020204" pitchFamily="34" charset="0"/>
              </a:rPr>
              <a:t>Goals</a:t>
            </a:r>
            <a:endParaRPr lang="en-IL" sz="40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71B2-E985-0884-94F9-4BDF0C97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62743"/>
            <a:ext cx="10245046" cy="526868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effectLst/>
              </a:rPr>
              <a:t>Development of an easy to carry and simple tool that solves the problem of confusion in the hospital laboratory</a:t>
            </a:r>
            <a:r>
              <a:rPr kumimoji="0" lang="en-IL" altLang="en-IL" sz="9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he-IL" altLang="en-IL" sz="2000" dirty="0"/>
              <a:t>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</a:t>
            </a:r>
            <a:r>
              <a:rPr lang="en-US" u="sng" dirty="0"/>
              <a:t>The tool should 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Compare between barcodes and give us a clear result.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 a log with the scanning results.</a:t>
            </a:r>
          </a:p>
          <a:p>
            <a:pPr>
              <a:lnSpc>
                <a:spcPct val="110000"/>
              </a:lnSpc>
            </a:pPr>
            <a:r>
              <a:rPr lang="en-US" dirty="0"/>
              <a:t>Mobile, compact and Re-chargeable.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communicatee via Wi-Fi with a computer to view results.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IL" sz="1700" dirty="0"/>
          </a:p>
        </p:txBody>
      </p:sp>
    </p:spTree>
    <p:extLst>
      <p:ext uri="{BB962C8B-B14F-4D97-AF65-F5344CB8AC3E}">
        <p14:creationId xmlns:p14="http://schemas.microsoft.com/office/powerpoint/2010/main" val="38985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1696-84CA-2801-55A1-7B13D58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3247"/>
            <a:ext cx="9905998" cy="1478570"/>
          </a:xfrm>
        </p:spPr>
        <p:txBody>
          <a:bodyPr/>
          <a:lstStyle/>
          <a:p>
            <a:pPr algn="ctr"/>
            <a:r>
              <a:rPr lang="en-US" b="1">
                <a:cs typeface="Arial" panose="020B0604020202020204" pitchFamily="34" charset="0"/>
              </a:rPr>
              <a:t>Components &amp; work development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3750-F3C7-5F28-7202-201C3ABB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94" y="1633666"/>
            <a:ext cx="5623559" cy="462384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Components :</a:t>
            </a:r>
          </a:p>
          <a:p>
            <a:r>
              <a:rPr lang="en-US" dirty="0">
                <a:cs typeface="Arial" panose="020B0604020202020204" pitchFamily="34" charset="0"/>
              </a:rPr>
              <a:t>Barcode reader (Including built in buzzer). </a:t>
            </a:r>
          </a:p>
          <a:p>
            <a:r>
              <a:rPr lang="en-US" dirty="0">
                <a:cs typeface="Arial" panose="020B0604020202020204" pitchFamily="34" charset="0"/>
              </a:rPr>
              <a:t>Esp32.</a:t>
            </a:r>
          </a:p>
          <a:p>
            <a:r>
              <a:rPr lang="en-US" dirty="0">
                <a:cs typeface="Arial" panose="020B0604020202020204" pitchFamily="34" charset="0"/>
              </a:rPr>
              <a:t>Screen - SPI TFT LCD.</a:t>
            </a:r>
          </a:p>
          <a:p>
            <a:r>
              <a:rPr lang="en-US" dirty="0">
                <a:cs typeface="Arial" panose="020B0604020202020204" pitchFamily="34" charset="0"/>
              </a:rPr>
              <a:t>Realtime clk. </a:t>
            </a:r>
          </a:p>
          <a:p>
            <a:r>
              <a:rPr lang="en-US" dirty="0">
                <a:cs typeface="Arial" panose="020B0604020202020204" pitchFamily="34" charset="0"/>
              </a:rPr>
              <a:t>Charger – USB Type-C.</a:t>
            </a:r>
          </a:p>
          <a:p>
            <a:r>
              <a:rPr lang="en-US" dirty="0">
                <a:cs typeface="Arial" panose="020B0604020202020204" pitchFamily="34" charset="0"/>
              </a:rPr>
              <a:t>Sd card.</a:t>
            </a:r>
          </a:p>
          <a:p>
            <a:r>
              <a:rPr lang="en-US" dirty="0">
                <a:cs typeface="Arial" panose="020B0604020202020204" pitchFamily="34" charset="0"/>
              </a:rPr>
              <a:t>LEDs.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1D8F1-0B97-188A-D255-B72AA1BF958A}"/>
              </a:ext>
            </a:extLst>
          </p:cNvPr>
          <p:cNvSpPr txBox="1">
            <a:spLocks/>
          </p:cNvSpPr>
          <p:nvPr/>
        </p:nvSpPr>
        <p:spPr>
          <a:xfrm>
            <a:off x="7046594" y="1715962"/>
            <a:ext cx="4696967" cy="1402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Work development :</a:t>
            </a:r>
          </a:p>
          <a:p>
            <a:r>
              <a:rPr lang="en-US" dirty="0">
                <a:cs typeface="Arial" panose="020B0604020202020204" pitchFamily="34" charset="0"/>
              </a:rPr>
              <a:t>Arduino developing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BBAC5-5B2F-6D15-FA0A-EAA6738CE711}"/>
              </a:ext>
            </a:extLst>
          </p:cNvPr>
          <p:cNvSpPr/>
          <p:nvPr/>
        </p:nvSpPr>
        <p:spPr>
          <a:xfrm>
            <a:off x="10109453" y="5272977"/>
            <a:ext cx="1207579" cy="1106856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816-5DAE-91CF-06B0-4B5DFA52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55" y="5339663"/>
            <a:ext cx="1207579" cy="10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877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TOP VIEW 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5290683" y="3761342"/>
            <a:ext cx="2093816" cy="1184421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18601-E992-E2D4-FB06-883478E1F025}"/>
              </a:ext>
            </a:extLst>
          </p:cNvPr>
          <p:cNvSpPr/>
          <p:nvPr/>
        </p:nvSpPr>
        <p:spPr>
          <a:xfrm>
            <a:off x="8769248" y="3931920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Target Barcode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5729562" y="1991017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C40CD-3B31-7AD4-8490-CEA900CA30EB}"/>
              </a:ext>
            </a:extLst>
          </p:cNvPr>
          <p:cNvSpPr/>
          <p:nvPr/>
        </p:nvSpPr>
        <p:spPr>
          <a:xfrm>
            <a:off x="2689876" y="3931920"/>
            <a:ext cx="1216058" cy="798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User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0403CA-C074-3AC9-B99B-BE198797E118}"/>
              </a:ext>
            </a:extLst>
          </p:cNvPr>
          <p:cNvCxnSpPr>
            <a:cxnSpLocks/>
            <a:stCxn id="25" idx="1"/>
            <a:endCxn id="94" idx="3"/>
          </p:cNvCxnSpPr>
          <p:nvPr/>
        </p:nvCxnSpPr>
        <p:spPr>
          <a:xfrm flipH="1" flipV="1">
            <a:off x="3905934" y="4331381"/>
            <a:ext cx="1384749" cy="2217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48304-C56F-A20D-9770-C28B6045C192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7384499" y="4331381"/>
            <a:ext cx="1384749" cy="305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EC071-3E89-B832-7C02-CD223736BC02}"/>
              </a:ext>
            </a:extLst>
          </p:cNvPr>
          <p:cNvCxnSpPr>
            <a:cxnSpLocks/>
            <a:stCxn id="25" idx="0"/>
            <a:endCxn id="80" idx="2"/>
          </p:cNvCxnSpPr>
          <p:nvPr/>
        </p:nvCxnSpPr>
        <p:spPr>
          <a:xfrm flipV="1">
            <a:off x="6337591" y="2789939"/>
            <a:ext cx="0" cy="97140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E4FD5D-E932-1FA1-F0D1-ACF050679996}"/>
              </a:ext>
            </a:extLst>
          </p:cNvPr>
          <p:cNvSpPr txBox="1"/>
          <p:nvPr/>
        </p:nvSpPr>
        <p:spPr>
          <a:xfrm>
            <a:off x="5368327" y="3882328"/>
            <a:ext cx="1938528" cy="9233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DEVICE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220C9-3E5C-9AC9-7FAD-50D6B35338E9}"/>
              </a:ext>
            </a:extLst>
          </p:cNvPr>
          <p:cNvSpPr txBox="1"/>
          <p:nvPr/>
        </p:nvSpPr>
        <p:spPr>
          <a:xfrm>
            <a:off x="6337480" y="2989826"/>
            <a:ext cx="17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  <a:p>
            <a:r>
              <a:rPr lang="en-US" dirty="0"/>
              <a:t>Interface</a:t>
            </a:r>
            <a:endParaRPr lang="en-IL" dirty="0"/>
          </a:p>
        </p:txBody>
      </p:sp>
      <p:pic>
        <p:nvPicPr>
          <p:cNvPr id="29" name="Picture 28" descr="A hand holding a barcode scanner&#10;&#10;Description automatically generated">
            <a:extLst>
              <a:ext uri="{FF2B5EF4-FFF2-40B4-BE49-F238E27FC236}">
                <a16:creationId xmlns:a16="http://schemas.microsoft.com/office/drawing/2014/main" id="{E8C1294D-A8E8-8F0F-85DF-236FD2C2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8" y="2910925"/>
            <a:ext cx="1097280" cy="97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A00E0-F2B7-45F7-09DB-3B187D06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51" y="1174779"/>
            <a:ext cx="1216058" cy="830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E43CE4-972A-5FE3-5D41-3FE44A71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49" y="3636157"/>
            <a:ext cx="1216058" cy="792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0B5332-B3E4-4253-90B7-14D957E1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9" y="4805658"/>
            <a:ext cx="875411" cy="721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19AF8F-6ED0-A24F-D43D-DDA0E25D4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277" y="4437241"/>
            <a:ext cx="1111267" cy="58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6FBE7-6C7E-8F41-3418-4119A8EA9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1" y="3155170"/>
            <a:ext cx="767405" cy="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442CF-5011-6013-14EC-66EF903860AD}"/>
              </a:ext>
            </a:extLst>
          </p:cNvPr>
          <p:cNvSpPr/>
          <p:nvPr/>
        </p:nvSpPr>
        <p:spPr>
          <a:xfrm>
            <a:off x="535468" y="2059694"/>
            <a:ext cx="2076077" cy="1504169"/>
          </a:xfrm>
          <a:prstGeom prst="rect">
            <a:avLst/>
          </a:prstGeom>
          <a:solidFill>
            <a:srgbClr val="1DFD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start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7AF9-3839-0553-0B17-C44D65CF95D4}"/>
              </a:ext>
            </a:extLst>
          </p:cNvPr>
          <p:cNvSpPr/>
          <p:nvPr/>
        </p:nvSpPr>
        <p:spPr>
          <a:xfrm>
            <a:off x="3306376" y="2059695"/>
            <a:ext cx="2076077" cy="15041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Scan the “Golden barcode”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DCFF5-CA3A-B4C1-3F49-FE5B78D21FB8}"/>
              </a:ext>
            </a:extLst>
          </p:cNvPr>
          <p:cNvSpPr/>
          <p:nvPr/>
        </p:nvSpPr>
        <p:spPr>
          <a:xfrm>
            <a:off x="6077284" y="2113156"/>
            <a:ext cx="2076077" cy="14104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Scan the “Target barcode”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B0FD2-8616-CD16-7ED5-B4929F6562A4}"/>
              </a:ext>
            </a:extLst>
          </p:cNvPr>
          <p:cNvSpPr/>
          <p:nvPr/>
        </p:nvSpPr>
        <p:spPr>
          <a:xfrm>
            <a:off x="8857336" y="1636775"/>
            <a:ext cx="2988424" cy="2350009"/>
          </a:xfrm>
          <a:prstGeom prst="rect">
            <a:avLst/>
          </a:prstGeom>
          <a:solidFill>
            <a:srgbClr val="01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result via screen &amp; LED, and save the result </a:t>
            </a:r>
            <a:endParaRPr lang="en-IL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1C3BE-43D6-A685-AD74-D3F72E08EB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82453" y="2811780"/>
            <a:ext cx="694831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C23579-6692-D394-1BB4-15D9BF120D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53361" y="2811780"/>
            <a:ext cx="703975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16C905-0640-2947-4738-ED536BB815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1545" y="2811779"/>
            <a:ext cx="694831" cy="1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39AD0BC5-8F01-0312-3669-AE08DB27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70"/>
            <a:ext cx="7579014" cy="12574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Mod of work Diagram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br>
              <a:rPr lang="en-US" sz="1300" b="1" dirty="0">
                <a:latin typeface="+mn-lt"/>
                <a:cs typeface="Arial" panose="020B0604020202020204" pitchFamily="34" charset="0"/>
              </a:rPr>
            </a:br>
            <a:endParaRPr lang="en-IL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B8DF-F950-A932-E92A-0F23EF3A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6" y="4120444"/>
            <a:ext cx="11596427" cy="2812780"/>
          </a:xfrm>
        </p:spPr>
        <p:txBody>
          <a:bodyPr>
            <a:normAutofit/>
          </a:bodyPr>
          <a:lstStyle/>
          <a:p>
            <a:r>
              <a:rPr lang="en-US" dirty="0"/>
              <a:t>After each comparison, we will log both the Golden and target barcodes, along with the results, time and date of scanning.</a:t>
            </a:r>
          </a:p>
          <a:p>
            <a:r>
              <a:rPr lang="en-US" dirty="0"/>
              <a:t>The user can change the Golden barcode at any time. </a:t>
            </a:r>
          </a:p>
          <a:p>
            <a:r>
              <a:rPr lang="en-US" dirty="0"/>
              <a:t>The user can scan continuously Target barcodes.</a:t>
            </a:r>
          </a:p>
          <a:p>
            <a:r>
              <a:rPr lang="en-US" dirty="0"/>
              <a:t>The log record to the last result can be accessed via WI-FI.</a:t>
            </a:r>
            <a:endParaRPr lang="en-IL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3C0CAF-A03E-FFC7-94C5-F8C9F5A53F8F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5751068" y="-2540787"/>
            <a:ext cx="422919" cy="8778041"/>
          </a:xfrm>
          <a:prstGeom prst="bentConnector3">
            <a:avLst>
              <a:gd name="adj1" fmla="val -54053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1DB71B-F0F5-AB7A-BEE9-E3144CFEC85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44415" y="1389888"/>
            <a:ext cx="0" cy="66980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1C3D-5240-9F99-FD00-2C3914A06761}"/>
              </a:ext>
            </a:extLst>
          </p:cNvPr>
          <p:cNvCxnSpPr>
            <a:cxnSpLocks/>
          </p:cNvCxnSpPr>
          <p:nvPr/>
        </p:nvCxnSpPr>
        <p:spPr>
          <a:xfrm>
            <a:off x="7102855" y="1389888"/>
            <a:ext cx="0" cy="72326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</p:cNvCxnSpPr>
          <p:nvPr/>
        </p:nvCxnSpPr>
        <p:spPr>
          <a:xfrm flipH="1">
            <a:off x="7535342" y="4596510"/>
            <a:ext cx="1958508" cy="12246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01" y="-228416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5534641" y="3815439"/>
            <a:ext cx="2000701" cy="118108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cs typeface="Arial" panose="020B0604020202020204" pitchFamily="34" charset="0"/>
              </a:rPr>
              <a:t>ESP32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926326" y="5605117"/>
            <a:ext cx="1216058" cy="702230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A250C-A92C-26A2-BF2B-FD79F3A08549}"/>
              </a:ext>
            </a:extLst>
          </p:cNvPr>
          <p:cNvSpPr/>
          <p:nvPr/>
        </p:nvSpPr>
        <p:spPr>
          <a:xfrm>
            <a:off x="4252994" y="1332701"/>
            <a:ext cx="1216058" cy="798922"/>
          </a:xfrm>
          <a:prstGeom prst="rect">
            <a:avLst/>
          </a:prstGeom>
          <a:solidFill>
            <a:srgbClr val="F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Power Supply Unit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stCxn id="83" idx="2"/>
            <a:endCxn id="11" idx="0"/>
          </p:cNvCxnSpPr>
          <p:nvPr/>
        </p:nvCxnSpPr>
        <p:spPr>
          <a:xfrm flipH="1">
            <a:off x="6534992" y="3387111"/>
            <a:ext cx="6890" cy="428328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</p:cNvCxnSpPr>
          <p:nvPr/>
        </p:nvCxnSpPr>
        <p:spPr>
          <a:xfrm flipV="1">
            <a:off x="6728614" y="4996521"/>
            <a:ext cx="0" cy="61990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4D32E-677A-6E5E-732B-8E4C6AC30585}"/>
              </a:ext>
            </a:extLst>
          </p:cNvPr>
          <p:cNvCxnSpPr>
            <a:cxnSpLocks/>
          </p:cNvCxnSpPr>
          <p:nvPr/>
        </p:nvCxnSpPr>
        <p:spPr>
          <a:xfrm>
            <a:off x="6398063" y="4996521"/>
            <a:ext cx="0" cy="60859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1C973-0597-20A9-A984-4ECBDBFFC90D}"/>
              </a:ext>
            </a:extLst>
          </p:cNvPr>
          <p:cNvCxnSpPr>
            <a:cxnSpLocks/>
          </p:cNvCxnSpPr>
          <p:nvPr/>
        </p:nvCxnSpPr>
        <p:spPr>
          <a:xfrm flipH="1">
            <a:off x="2710170" y="4332633"/>
            <a:ext cx="283641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6CDC9F7-A8AD-7C02-4959-0795AEC1D051}"/>
              </a:ext>
            </a:extLst>
          </p:cNvPr>
          <p:cNvSpPr/>
          <p:nvPr/>
        </p:nvSpPr>
        <p:spPr>
          <a:xfrm>
            <a:off x="5933853" y="2588189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49880-54CA-92D6-6D7E-4D0F60FADE2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35342" y="4878809"/>
            <a:ext cx="1958508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2156966" y="1097281"/>
            <a:ext cx="7924783" cy="5550407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DF3403-8B27-1D91-B48A-A578DA563137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2710170" y="3134755"/>
            <a:ext cx="2829220" cy="748491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10492374" y="3461856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8296359" y="3687818"/>
            <a:ext cx="1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Interface</a:t>
            </a:r>
            <a:endParaRPr lang="en-I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</p:cNvCxnSpPr>
          <p:nvPr/>
        </p:nvCxnSpPr>
        <p:spPr>
          <a:xfrm flipH="1">
            <a:off x="2710170" y="4114062"/>
            <a:ext cx="283641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AAC33E-9A46-59EE-1684-E5FF33CA48DB}"/>
              </a:ext>
            </a:extLst>
          </p:cNvPr>
          <p:cNvSpPr/>
          <p:nvPr/>
        </p:nvSpPr>
        <p:spPr>
          <a:xfrm>
            <a:off x="2378506" y="1333975"/>
            <a:ext cx="1216058" cy="798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Charger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42D7E-E621-759A-6FDA-D50DF1BC4602}"/>
              </a:ext>
            </a:extLst>
          </p:cNvPr>
          <p:cNvCxnSpPr>
            <a:cxnSpLocks/>
            <a:stCxn id="14" idx="1"/>
            <a:endCxn id="44" idx="3"/>
          </p:cNvCxnSpPr>
          <p:nvPr/>
        </p:nvCxnSpPr>
        <p:spPr>
          <a:xfrm flipH="1">
            <a:off x="3594564" y="1732162"/>
            <a:ext cx="658430" cy="127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2D6DF-7FA9-699A-8BF7-A0680ED253FC}"/>
              </a:ext>
            </a:extLst>
          </p:cNvPr>
          <p:cNvSpPr/>
          <p:nvPr/>
        </p:nvSpPr>
        <p:spPr>
          <a:xfrm>
            <a:off x="5933853" y="1332701"/>
            <a:ext cx="1216058" cy="79892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PMU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25CD63-357A-E6D1-C31B-5D31CB9710B5}"/>
              </a:ext>
            </a:extLst>
          </p:cNvPr>
          <p:cNvCxnSpPr>
            <a:cxnSpLocks/>
            <a:stCxn id="51" idx="1"/>
            <a:endCxn id="14" idx="3"/>
          </p:cNvCxnSpPr>
          <p:nvPr/>
        </p:nvCxnSpPr>
        <p:spPr>
          <a:xfrm flipH="1">
            <a:off x="5469052" y="1732162"/>
            <a:ext cx="464801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1F835-D76B-F472-69A1-1DCFA817E743}"/>
              </a:ext>
            </a:extLst>
          </p:cNvPr>
          <p:cNvSpPr/>
          <p:nvPr/>
        </p:nvSpPr>
        <p:spPr>
          <a:xfrm>
            <a:off x="1494112" y="5524025"/>
            <a:ext cx="1216058" cy="702230"/>
          </a:xfrm>
          <a:prstGeom prst="rect">
            <a:avLst/>
          </a:prstGeom>
          <a:solidFill>
            <a:srgbClr val="7B87B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Switches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D0E3D5-D7A4-B464-9887-22B36F7A61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2452" y="4887187"/>
            <a:ext cx="2846938" cy="1119134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5179E8-F792-EBE8-C615-42C361609694}"/>
              </a:ext>
            </a:extLst>
          </p:cNvPr>
          <p:cNvCxnSpPr>
            <a:cxnSpLocks/>
          </p:cNvCxnSpPr>
          <p:nvPr/>
        </p:nvCxnSpPr>
        <p:spPr>
          <a:xfrm flipH="1">
            <a:off x="2710170" y="4746268"/>
            <a:ext cx="282447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8EA67-8F7D-A749-3396-FCE49CE398E7}"/>
              </a:ext>
            </a:extLst>
          </p:cNvPr>
          <p:cNvCxnSpPr>
            <a:cxnSpLocks/>
          </p:cNvCxnSpPr>
          <p:nvPr/>
        </p:nvCxnSpPr>
        <p:spPr>
          <a:xfrm flipV="1">
            <a:off x="7535342" y="4054284"/>
            <a:ext cx="2957032" cy="286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1476389" y="3704438"/>
            <a:ext cx="1216057" cy="70223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Screen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1498862" y="4596510"/>
            <a:ext cx="1216057" cy="702230"/>
          </a:xfrm>
          <a:prstGeom prst="rect">
            <a:avLst/>
          </a:prstGeom>
          <a:solidFill>
            <a:srgbClr val="EA42B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Buzzer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034C9-BABD-A642-51A6-9F18210BFB03}"/>
              </a:ext>
            </a:extLst>
          </p:cNvPr>
          <p:cNvSpPr/>
          <p:nvPr/>
        </p:nvSpPr>
        <p:spPr>
          <a:xfrm>
            <a:off x="1494112" y="2783639"/>
            <a:ext cx="1216058" cy="702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9493850" y="4479348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Barcode reader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7" y="44993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Power MNAGMENT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3922381" y="2454503"/>
            <a:ext cx="2173619" cy="832283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12264" y="2870645"/>
            <a:ext cx="1810117" cy="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3922382" y="3514886"/>
            <a:ext cx="2173616" cy="8322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96D0F7-B45A-851B-4E16-EA3B9B1BE80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48361" y="2957007"/>
            <a:ext cx="1060386" cy="887656"/>
          </a:xfrm>
          <a:prstGeom prst="bentConnector2">
            <a:avLst/>
          </a:prstGeom>
          <a:ln w="50800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9F5D08-6A9B-B1A7-414A-1E56F560D462}"/>
              </a:ext>
            </a:extLst>
          </p:cNvPr>
          <p:cNvCxnSpPr>
            <a:cxnSpLocks/>
          </p:cNvCxnSpPr>
          <p:nvPr/>
        </p:nvCxnSpPr>
        <p:spPr>
          <a:xfrm>
            <a:off x="6095998" y="2870641"/>
            <a:ext cx="3230882" cy="12627"/>
          </a:xfrm>
          <a:prstGeom prst="straightConnector1">
            <a:avLst/>
          </a:prstGeom>
          <a:ln w="53975" cap="flat" cmpd="sng" algn="ctr">
            <a:solidFill>
              <a:srgbClr val="5FBB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8CF70A-618E-54A2-5E20-55A3F25528F4}"/>
              </a:ext>
            </a:extLst>
          </p:cNvPr>
          <p:cNvCxnSpPr>
            <a:cxnSpLocks/>
          </p:cNvCxnSpPr>
          <p:nvPr/>
        </p:nvCxnSpPr>
        <p:spPr>
          <a:xfrm>
            <a:off x="6095998" y="3881645"/>
            <a:ext cx="3230882" cy="11038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96CFD3-F4D8-E39D-D454-EC4C526E0BB4}"/>
              </a:ext>
            </a:extLst>
          </p:cNvPr>
          <p:cNvSpPr txBox="1"/>
          <p:nvPr/>
        </p:nvSpPr>
        <p:spPr>
          <a:xfrm>
            <a:off x="2112264" y="25139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5V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55599-E26D-6595-2492-3FD91A15E55C}"/>
              </a:ext>
            </a:extLst>
          </p:cNvPr>
          <p:cNvSpPr txBox="1"/>
          <p:nvPr/>
        </p:nvSpPr>
        <p:spPr>
          <a:xfrm>
            <a:off x="6167564" y="2501309"/>
            <a:ext cx="12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5V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FA4A8-E840-96B6-B076-FB2471BACADF}"/>
              </a:ext>
            </a:extLst>
          </p:cNvPr>
          <p:cNvSpPr txBox="1"/>
          <p:nvPr/>
        </p:nvSpPr>
        <p:spPr>
          <a:xfrm>
            <a:off x="6172200" y="3523351"/>
            <a:ext cx="139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3.3V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473CC-836B-CB1A-8314-46AF0566D25B}"/>
              </a:ext>
            </a:extLst>
          </p:cNvPr>
          <p:cNvSpPr txBox="1"/>
          <p:nvPr/>
        </p:nvSpPr>
        <p:spPr>
          <a:xfrm>
            <a:off x="6167563" y="2828459"/>
            <a:ext cx="31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Barcode reader 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6AE05-E400-08ED-8B80-7866DE108B83}"/>
              </a:ext>
            </a:extLst>
          </p:cNvPr>
          <p:cNvSpPr txBox="1"/>
          <p:nvPr/>
        </p:nvSpPr>
        <p:spPr>
          <a:xfrm>
            <a:off x="6175486" y="3814208"/>
            <a:ext cx="31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ESP32 &amp; other components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E434-2038-F698-501F-7D01261D1E5E}"/>
              </a:ext>
            </a:extLst>
          </p:cNvPr>
          <p:cNvSpPr/>
          <p:nvPr/>
        </p:nvSpPr>
        <p:spPr>
          <a:xfrm>
            <a:off x="1819656" y="1618488"/>
            <a:ext cx="8083296" cy="3337560"/>
          </a:xfrm>
          <a:prstGeom prst="rect">
            <a:avLst/>
          </a:prstGeom>
          <a:noFill/>
          <a:ln w="444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6718914" y="3967125"/>
            <a:ext cx="1144128" cy="0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9" y="105884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Communication 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2362201" y="3567664"/>
            <a:ext cx="1243952" cy="79892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Display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4750283" y="3429000"/>
            <a:ext cx="1968631" cy="1076249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cs typeface="Arial" panose="020B0604020202020204" pitchFamily="34" charset="0"/>
              </a:rPr>
              <a:t>ESP32</a:t>
            </a:r>
            <a:endParaRPr lang="en-IL" sz="2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126570" y="5433811"/>
            <a:ext cx="1216058" cy="702229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5734599" y="4505249"/>
            <a:ext cx="0" cy="92856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7863042" y="3567664"/>
            <a:ext cx="1216058" cy="798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Barcode Sensor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3671886" y="367158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3606153" y="3967125"/>
            <a:ext cx="114413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5D09E2-0D09-3028-02E8-E53009B866E5}"/>
              </a:ext>
            </a:extLst>
          </p:cNvPr>
          <p:cNvSpPr txBox="1"/>
          <p:nvPr/>
        </p:nvSpPr>
        <p:spPr>
          <a:xfrm>
            <a:off x="6784646" y="3612858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L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E3EBD-C801-FDB8-A3B8-74EE52F67283}"/>
              </a:ext>
            </a:extLst>
          </p:cNvPr>
          <p:cNvSpPr txBox="1"/>
          <p:nvPr/>
        </p:nvSpPr>
        <p:spPr>
          <a:xfrm>
            <a:off x="5032601" y="4691821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072E3-BEE0-90D9-0E9A-1BC659B031B2}"/>
              </a:ext>
            </a:extLst>
          </p:cNvPr>
          <p:cNvSpPr/>
          <p:nvPr/>
        </p:nvSpPr>
        <p:spPr>
          <a:xfrm>
            <a:off x="4373559" y="1723118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A45B4-8498-C903-733D-1E056EEED4A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981588" y="2522040"/>
            <a:ext cx="0" cy="90696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3386D-3041-251B-B8E6-5218CE9DD44B}"/>
              </a:ext>
            </a:extLst>
          </p:cNvPr>
          <p:cNvSpPr txBox="1"/>
          <p:nvPr/>
        </p:nvSpPr>
        <p:spPr>
          <a:xfrm>
            <a:off x="4243951" y="2790854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04941-24FC-FFA3-A240-15AA1B0A616B}"/>
              </a:ext>
            </a:extLst>
          </p:cNvPr>
          <p:cNvSpPr/>
          <p:nvPr/>
        </p:nvSpPr>
        <p:spPr>
          <a:xfrm>
            <a:off x="5850250" y="1723118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3DBC29-7339-F20B-135A-C55DBCD4164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458279" y="2522040"/>
            <a:ext cx="0" cy="90696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5092F-B8E0-FCF9-CBAD-A9E4E6F97370}"/>
              </a:ext>
            </a:extLst>
          </p:cNvPr>
          <p:cNvSpPr txBox="1"/>
          <p:nvPr/>
        </p:nvSpPr>
        <p:spPr>
          <a:xfrm>
            <a:off x="6242479" y="277924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88129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925</TotalTime>
  <Words>997</Words>
  <Application>Microsoft Office PowerPoint</Application>
  <PresentationFormat>Widescreen</PresentationFormat>
  <Paragraphs>193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TT Norms Pro</vt:lpstr>
      <vt:lpstr>Tw Cen MT</vt:lpstr>
      <vt:lpstr>Wingdings</vt:lpstr>
      <vt:lpstr>Circuit</vt:lpstr>
      <vt:lpstr>FINAL presentation Barcode CHECKER 7681</vt:lpstr>
      <vt:lpstr>BACKGOUND &amp; Motivation</vt:lpstr>
      <vt:lpstr>Goals</vt:lpstr>
      <vt:lpstr>Components &amp; work development</vt:lpstr>
      <vt:lpstr>TOP VIEW Block diagram</vt:lpstr>
      <vt:lpstr>Mod of work Diagram  </vt:lpstr>
      <vt:lpstr>Block diagram</vt:lpstr>
      <vt:lpstr>Power MNAGMENT UNIT</vt:lpstr>
      <vt:lpstr>Communication  Diagram</vt:lpstr>
      <vt:lpstr>ESP32</vt:lpstr>
      <vt:lpstr>Barcode reader - GM810</vt:lpstr>
      <vt:lpstr>Arduino developing environment  </vt:lpstr>
      <vt:lpstr>Display - 3.2 TFT SPI 240x320 V1.0</vt:lpstr>
      <vt:lpstr>Electrical schematic</vt:lpstr>
      <vt:lpstr>Layout - TOP</vt:lpstr>
      <vt:lpstr>Layout - BOTTOM</vt:lpstr>
      <vt:lpstr>Testing </vt:lpstr>
      <vt:lpstr>SCREEN connections problems </vt:lpstr>
      <vt:lpstr>SD connections problems </vt:lpstr>
      <vt:lpstr>Example - Screen test</vt:lpstr>
      <vt:lpstr>Final design </vt:lpstr>
      <vt:lpstr>real device</vt:lpstr>
      <vt:lpstr>PowerPoint Presentation</vt:lpstr>
      <vt:lpstr>PowerPoint Presentation</vt:lpstr>
      <vt:lpstr>Introducing the device</vt:lpstr>
      <vt:lpstr>Summary</vt:lpstr>
      <vt:lpstr>Proposal for a follow-up project</vt:lpstr>
      <vt:lpstr> Thank you for listening   we appreciate your help  and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sharafy</dc:creator>
  <cp:lastModifiedBy>Muhammad Biadsy</cp:lastModifiedBy>
  <cp:revision>469</cp:revision>
  <dcterms:created xsi:type="dcterms:W3CDTF">2024-06-05T14:23:13Z</dcterms:created>
  <dcterms:modified xsi:type="dcterms:W3CDTF">2024-12-04T00:23:57Z</dcterms:modified>
</cp:coreProperties>
</file>